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65" r:id="rId20"/>
    <p:sldId id="26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0"/>
  </p:normalViewPr>
  <p:slideViewPr>
    <p:cSldViewPr snapToGrid="0">
      <p:cViewPr>
        <p:scale>
          <a:sx n="110" d="100"/>
          <a:sy n="110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CBA4-AC6A-D519-E0F1-FDC0589B8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9FC5E-6186-80E7-9681-DE5B2DC81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6DBE-0DD1-09DA-5D6A-8863BCB3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64164-8A9F-043F-4BE5-F0A47830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80A08-FCC4-EC91-261C-277B827D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FD2D-9CF5-2C8E-CF88-A3DD93D6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9764D-E359-D8B6-803C-F27350AF1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75E3D-8F1A-DA32-7E87-C78D75AC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2A2D-4A60-FE7D-608E-5FEB0578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F070-3400-8618-7FF3-660192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4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2D936-85ED-6A5D-0EDA-B1F9F4C6F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5494A-F5AB-F6A3-D385-6704B091B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0E6-B949-41DF-EE68-6F819C97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C9106-8CC4-9753-04A2-84EC8E3A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BFA0B-1680-9458-91F3-5F8563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11E7-15FA-C4E7-A77F-0C20B25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36C71-DD23-7D7F-262B-A8A65C0AB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3705-7EFC-4F8A-92E2-8291F38E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A1E96-938F-816C-AD61-F08002CE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0242-D6B7-A987-DA60-8DA85888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3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3772-0D90-2ABE-DFA0-A447A88E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2ED5C-A005-2B98-17DD-ED96C186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1F510-DE4C-63A9-A00C-79D27D5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428C-40C5-17C1-E83A-471238C0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C44D-A382-5146-41CB-C8C13F4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A1D3-5851-593B-7077-0A49012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4513-F723-02D9-BD56-780492BA7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DFF2F-0FEB-3888-8776-0E5E840E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1445A-AEB6-E57D-72EC-A9C8FD9D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66F0A-EBEF-B93D-E75D-2786F9CE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0EF80-C0DB-87F7-A806-FBFC0A8B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9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585-75C6-E7DD-BA55-6EC6090A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74360-9450-FD91-29D7-DF763960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6EF70-2447-7223-59DF-4CA85454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7B472-4640-2DF6-85D6-F85DD18B4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56179-9E3A-9642-1586-886A7BA51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51373-503D-8536-09AB-371D8907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8A5DF-74E0-BFB6-5444-6A267676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B2B0E-7B9F-56A7-A64D-556D950B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9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A69-1A14-DD28-AD7C-5F7A5FBD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08540-A502-2252-A389-366413FB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FEEE-A52B-DA4C-5500-4ACDF80B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71A0-8EBB-3CF4-E057-6A24F379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CB0AC-0C4C-FAA9-6A4D-B4D9025B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2FAE5-85F3-9AE6-10A4-A3EBF8C5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77F-664B-3D28-6205-AAAB3857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C561-5975-0280-E6D5-B14717E6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172E-8D67-98CE-B8AF-49F076F3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18B24-8828-38C0-40C8-7AD9B38DB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55EC2-75BC-C979-28C8-6497D970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5457-19FD-F1EA-58CC-997835FE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2B3-464C-80A3-5ED3-98019E00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D57C-4AA0-04FD-C07D-77557A79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0C62F-2E9F-B696-6677-691C8564F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D31D-8075-0DED-15F1-FF5597D1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4935B-221E-C9D5-5D60-06DF1AD9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FC239-282F-4EA0-F21D-536CB581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BEA7B-390D-0055-475A-A93E571E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69FEB-567A-0214-040E-B5AAE643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CB521-8AE8-F9DF-5ADE-DE29E995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82B5-031F-7505-ED76-522C50BF5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F5FD-696E-F3C5-E818-7BD7914E1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AA198-5F6F-2E4C-7364-0542CB4F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9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95C3-0C8E-F8DD-E498-3A3102CB6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143E2-0822-0663-974F-97AB32BEE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Fiscal and Monetary Policies</a:t>
            </a:r>
          </a:p>
        </p:txBody>
      </p:sp>
    </p:spTree>
    <p:extLst>
      <p:ext uri="{BB962C8B-B14F-4D97-AF65-F5344CB8AC3E}">
        <p14:creationId xmlns:p14="http://schemas.microsoft.com/office/powerpoint/2010/main" val="65103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New Euler’s Equation for our</a:t>
                </a:r>
                <a:br>
                  <a:rPr lang="en-US" dirty="0"/>
                </a:br>
                <a:r>
                  <a:rPr lang="en-US" dirty="0"/>
                  <a:t>IS Equation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0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will shift</a:t>
                </a:r>
                <a:br>
                  <a:rPr lang="en-US" dirty="0"/>
                </a:br>
                <a:r>
                  <a:rPr lang="en-US" dirty="0"/>
                  <a:t>our IS curve to the right</a:t>
                </a:r>
              </a:p>
              <a:p>
                <a:r>
                  <a:rPr lang="en-US" dirty="0"/>
                  <a:t>The government is demands</a:t>
                </a:r>
                <a:br>
                  <a:rPr lang="en-US" dirty="0"/>
                </a:br>
                <a:r>
                  <a:rPr lang="en-US" dirty="0"/>
                  <a:t>goods and services, and </a:t>
                </a:r>
                <a:br>
                  <a:rPr lang="en-US" dirty="0"/>
                </a:br>
                <a:r>
                  <a:rPr lang="en-US" dirty="0"/>
                  <a:t>producers are responding</a:t>
                </a:r>
                <a:br>
                  <a:rPr lang="en-US" dirty="0"/>
                </a:br>
                <a:r>
                  <a:rPr lang="en-US" dirty="0"/>
                  <a:t>with more goods</a:t>
                </a:r>
              </a:p>
              <a:p>
                <a:r>
                  <a:rPr lang="en-US" dirty="0"/>
                  <a:t>This is fiscal stimulus: to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thru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30CB90-BB28-FC33-D398-847DE69B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78" y="1544926"/>
            <a:ext cx="6786622" cy="53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shifts the</a:t>
                </a:r>
                <a:br>
                  <a:rPr lang="en-US" dirty="0"/>
                </a:br>
                <a:r>
                  <a:rPr lang="en-US" dirty="0"/>
                  <a:t>IS curve to the right, which</a:t>
                </a:r>
                <a:br>
                  <a:rPr lang="en-US" dirty="0"/>
                </a:br>
                <a:r>
                  <a:rPr lang="en-US" dirty="0"/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have two questions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Government Multiplier:</a:t>
                </a:r>
                <a:br>
                  <a:rPr lang="en-US" dirty="0"/>
                </a:br>
                <a:r>
                  <a:rPr lang="en-US" dirty="0"/>
                  <a:t>How much does the </a:t>
                </a:r>
                <a:br>
                  <a:rPr lang="en-US" dirty="0"/>
                </a:br>
                <a:r>
                  <a:rPr lang="en-US" dirty="0"/>
                  <a:t>IS curve shift?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Crowding Out:</a:t>
                </a:r>
                <a:br>
                  <a:rPr lang="en-US" dirty="0"/>
                </a:br>
                <a:r>
                  <a:rPr lang="en-US" dirty="0"/>
                  <a:t>How much of the effect</a:t>
                </a:r>
                <a:br>
                  <a:rPr lang="en-US" dirty="0"/>
                </a:br>
                <a:r>
                  <a:rPr lang="en-US" dirty="0"/>
                  <a:t>will be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how much</a:t>
                </a:r>
                <a:br>
                  <a:rPr lang="en-US" dirty="0"/>
                </a:b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30CB90-BB28-FC33-D398-847DE69B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78" y="1544926"/>
            <a:ext cx="6786622" cy="53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5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Government Money Multiplier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much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increase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increases, and how much does the IS curve shift to the right?</a:t>
                </a:r>
              </a:p>
              <a:p>
                <a:r>
                  <a:rPr lang="en-US" dirty="0"/>
                  <a:t>It depends on our government money multiplier: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the government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ceteris paribus</a:t>
                </a:r>
              </a:p>
              <a:p>
                <a:pPr lvl="1"/>
                <a:r>
                  <a:rPr lang="en-US" dirty="0"/>
                  <a:t>Our Euler Equation changes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Compute the Implicit Function Theorem (holding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constant)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4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Government Money Multiplier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Our Implicit Theorem Function shows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our IS curve will shift by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Looking at Old Keynesian has a different multiplier of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focus is on </a:t>
                </a:r>
                <a:r>
                  <a:rPr lang="en-US" dirty="0" err="1"/>
                  <a:t>microfounded</a:t>
                </a:r>
                <a:r>
                  <a:rPr lang="en-US" dirty="0"/>
                  <a:t> New Keynesian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97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Government Money Multiplier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7DA0-74E4-9D45-8D44-7863676E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There is a direct effect when the government spends on public goods</a:t>
            </a:r>
          </a:p>
          <a:p>
            <a:pPr lvl="1"/>
            <a:r>
              <a:rPr lang="en-US" dirty="0"/>
              <a:t>Producers increase output and earn additional income from selling goods to the government</a:t>
            </a:r>
          </a:p>
          <a:p>
            <a:r>
              <a:rPr lang="en-US" dirty="0"/>
              <a:t>We do not to be specific when the government collects the taxes</a:t>
            </a:r>
          </a:p>
          <a:p>
            <a:pPr lvl="1"/>
            <a:r>
              <a:rPr lang="en-US" dirty="0"/>
              <a:t>Producers are rational and understand that the government will have to increase taxes to pay for the spending either now or in the future</a:t>
            </a:r>
          </a:p>
          <a:p>
            <a:pPr lvl="1"/>
            <a:r>
              <a:rPr lang="en-US" dirty="0"/>
              <a:t>Present value of after-tax income has not changed, so consumption does not change, so the IS curve shifts to the right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5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second question is how</a:t>
                </a:r>
                <a:br>
                  <a:rPr lang="en-US" dirty="0"/>
                </a:br>
                <a:r>
                  <a:rPr lang="en-US" dirty="0"/>
                  <a:t>much of an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will </a:t>
                </a:r>
                <a:br>
                  <a:rPr lang="en-US" dirty="0"/>
                </a:br>
                <a:r>
                  <a:rPr lang="en-US" dirty="0"/>
                  <a:t>have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depends on the LM curve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LM curve is very steep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increase a lot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increase very little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LM curve is very flat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increase very little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increase a lot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ED3132E-21E5-77EB-4465-FBE98E67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74" y="1331089"/>
            <a:ext cx="6867926" cy="5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Crowding out:</a:t>
                </a:r>
                <a:br>
                  <a:rPr lang="en-US" dirty="0"/>
                </a:b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”crowds out” other</a:t>
                </a:r>
                <a:br>
                  <a:rPr lang="en-US" dirty="0"/>
                </a:br>
                <a:r>
                  <a:rPr lang="en-US" dirty="0"/>
                  <a:t>types of spending</a:t>
                </a:r>
              </a:p>
              <a:p>
                <a:r>
                  <a:rPr lang="en-US" dirty="0"/>
                  <a:t>Crowding out refers to an</a:t>
                </a:r>
                <a:br>
                  <a:rPr lang="en-US" dirty="0"/>
                </a:br>
                <a:r>
                  <a:rPr lang="en-US" dirty="0"/>
                  <a:t>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but does not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increases with a</a:t>
                </a:r>
                <a:br>
                  <a:rPr lang="en-US" dirty="0"/>
                </a:br>
                <a:r>
                  <a:rPr lang="en-US" dirty="0"/>
                  <a:t>steep LM curve, it crowds</a:t>
                </a:r>
                <a:br>
                  <a:rPr lang="en-US" dirty="0"/>
                </a:br>
                <a:r>
                  <a:rPr lang="en-US" dirty="0"/>
                  <a:t>out investments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by </a:t>
                </a:r>
                <a:br>
                  <a:rPr lang="en-US" dirty="0"/>
                </a:br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 lot</a:t>
                </a:r>
                <a:br>
                  <a:rPr lang="en-US" dirty="0"/>
                </a:br>
                <a:r>
                  <a:rPr lang="en-US" dirty="0"/>
                  <a:t>(recall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 falls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ED3132E-21E5-77EB-4465-FBE98E67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74" y="1331089"/>
            <a:ext cx="6867926" cy="5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 government increases spending by one dollar, how much does GDP right?</a:t>
                </a:r>
              </a:p>
              <a:p>
                <a:pPr lvl="1"/>
                <a:r>
                  <a:rPr lang="en-US" dirty="0"/>
                  <a:t>We use the government money multiplier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It depends on two factors: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size of our shift in the IS curve is equal to 1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slope of the LM curve to determine the degree of crowding out</a:t>
                </a:r>
              </a:p>
              <a:p>
                <a:pPr lvl="1"/>
                <a:r>
                  <a:rPr lang="en-US" dirty="0"/>
                  <a:t>Focus on the second point: How much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GDP, change when the government increases,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We assume that we are holding monetary policy, or money supply, constant</a:t>
                </a:r>
                <a:endParaRPr lang="en-US" dirty="0"/>
              </a:p>
              <a:p>
                <a:pPr lvl="1"/>
                <a:r>
                  <a:rPr lang="en-US" dirty="0"/>
                  <a:t>If monetary policy was not constant, then we adjust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to set the nominal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2015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7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money multiplier is key for fiscal policy</a:t>
                </a:r>
              </a:p>
              <a:p>
                <a:pPr lvl="1"/>
                <a:r>
                  <a:rPr lang="en-US" dirty="0"/>
                  <a:t>It could be a response to a negative shock to aggregate demand and a shift in our IS equation/curve</a:t>
                </a:r>
              </a:p>
              <a:p>
                <a:r>
                  <a:rPr lang="en-US" dirty="0"/>
                  <a:t>If the government money multiplier is large, then fiscal policy can be very powerful</a:t>
                </a:r>
              </a:p>
              <a:p>
                <a:pPr lvl="1"/>
                <a:r>
                  <a:rPr lang="en-US" dirty="0"/>
                  <a:t>A little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can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GDP, by a lot</a:t>
                </a:r>
              </a:p>
              <a:p>
                <a:r>
                  <a:rPr lang="en-US" dirty="0"/>
                  <a:t>If the government money </a:t>
                </a:r>
                <a:r>
                  <a:rPr lang="en-US" dirty="0" err="1"/>
                  <a:t>multipler</a:t>
                </a:r>
                <a:r>
                  <a:rPr lang="en-US" dirty="0"/>
                  <a:t> is small, then fiscal policy can have undesirable effect of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without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will not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much,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increase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62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A4-329E-8D43-2BCE-3CE085F3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B2DCB-260F-6FF1-5661-E8C4081B1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78805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0DAB-ACCE-F26F-CC54-9F9B2433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CB88-9FFB-9CEC-CC4D-92675038D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10 is available</a:t>
            </a:r>
          </a:p>
          <a:p>
            <a:r>
              <a:rPr lang="en-US" dirty="0"/>
              <a:t>Problem Set 4 is </a:t>
            </a:r>
            <a:r>
              <a:rPr lang="en-US"/>
              <a:t>available tomorrow </a:t>
            </a:r>
            <a:r>
              <a:rPr lang="en-US" dirty="0"/>
              <a:t>and due on 2/11 </a:t>
            </a:r>
          </a:p>
          <a:p>
            <a:pPr lvl="1"/>
            <a:r>
              <a:rPr lang="en-US" dirty="0"/>
              <a:t>It covers materials from week 9 and week 10</a:t>
            </a:r>
          </a:p>
          <a:p>
            <a:r>
              <a:rPr lang="en-US" dirty="0"/>
              <a:t>Exam is on 2/14 and covers Week 7 through Week 11</a:t>
            </a:r>
          </a:p>
          <a:p>
            <a:pPr lvl="1"/>
            <a:r>
              <a:rPr lang="en-US" dirty="0"/>
              <a:t>Note that a lot of material we cover comes from our first half of the class</a:t>
            </a:r>
          </a:p>
        </p:txBody>
      </p:sp>
    </p:spTree>
    <p:extLst>
      <p:ext uri="{BB962C8B-B14F-4D97-AF65-F5344CB8AC3E}">
        <p14:creationId xmlns:p14="http://schemas.microsoft.com/office/powerpoint/2010/main" val="153019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Monetary policy is the other main type of government response to shocks</a:t>
                </a:r>
              </a:p>
              <a:p>
                <a:pPr lvl="1"/>
                <a:r>
                  <a:rPr lang="en-US" dirty="0"/>
                  <a:t>Suppose we become pessimistic about the future, and we expect negative productivity in period 2</a:t>
                </a:r>
              </a:p>
              <a:p>
                <a:pPr lvl="1"/>
                <a:r>
                  <a:rPr lang="en-US" dirty="0"/>
                  <a:t>This will shift our IS curve to the left and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Central Bank could response to this shock through monetary policy</a:t>
                </a:r>
              </a:p>
              <a:p>
                <a:pPr lvl="1"/>
                <a:r>
                  <a:rPr lang="en-US" dirty="0"/>
                  <a:t>It can response by increasing the money supply to shift the LM curve rightward and rebalance the money market equilibrium</a:t>
                </a:r>
              </a:p>
              <a:p>
                <a:pPr lvl="1"/>
                <a:r>
                  <a:rPr lang="en-US" dirty="0"/>
                  <a:t>This could counteract a falling GDP,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decrease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counter the negative shock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3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pessimism shock</a:t>
                </a:r>
                <a:br>
                  <a:rPr lang="en-US" dirty="0"/>
                </a:br>
                <a:r>
                  <a:rPr lang="en-US" dirty="0"/>
                  <a:t>affects our IS equation</a:t>
                </a:r>
                <a:br>
                  <a:rPr lang="en-US" dirty="0"/>
                </a:br>
                <a:r>
                  <a:rPr lang="en-US" dirty="0"/>
                  <a:t>in our Euler Equation and</a:t>
                </a:r>
                <a:br>
                  <a:rPr lang="en-US" dirty="0"/>
                </a:br>
                <a:r>
                  <a:rPr lang="en-US" dirty="0"/>
                  <a:t>shifts IS curve leftward</a:t>
                </a:r>
              </a:p>
              <a:p>
                <a:r>
                  <a:rPr lang="en-US" dirty="0"/>
                  <a:t>The Central Bank increases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to generate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along the new</a:t>
                </a:r>
                <a:br>
                  <a:rPr lang="en-US" dirty="0"/>
                </a:br>
                <a:r>
                  <a:rPr lang="en-US" dirty="0"/>
                  <a:t>IS curve</a:t>
                </a:r>
              </a:p>
              <a:p>
                <a:r>
                  <a:rPr lang="en-US" dirty="0"/>
                  <a:t>Lower interest rates create</a:t>
                </a:r>
                <a:br>
                  <a:rPr lang="en-US" dirty="0"/>
                </a:br>
                <a:r>
                  <a:rPr lang="en-US" dirty="0"/>
                  <a:t>new positive NPV projects </a:t>
                </a:r>
                <a:br>
                  <a:rPr lang="en-US" dirty="0"/>
                </a:br>
                <a:r>
                  <a:rPr lang="en-US" dirty="0"/>
                  <a:t>and present consumption</a:t>
                </a:r>
                <a:br>
                  <a:rPr lang="en-US" dirty="0"/>
                </a:br>
                <a:r>
                  <a:rPr lang="en-US" dirty="0"/>
                  <a:t>is relatively cheaper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BC8CB4B-CD23-B49F-216C-3B699014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4" y="1261641"/>
            <a:ext cx="7090165" cy="55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This policy is called “Lower</a:t>
                </a:r>
                <a:br>
                  <a:rPr lang="en-US" dirty="0"/>
                </a:br>
                <a:r>
                  <a:rPr lang="en-US" dirty="0"/>
                  <a:t>the Interest Rate”</a:t>
                </a:r>
              </a:p>
              <a:p>
                <a:r>
                  <a:rPr lang="en-US" dirty="0"/>
                  <a:t>The Central Bank can pick</a:t>
                </a:r>
                <a:br>
                  <a:rPr lang="en-US" dirty="0"/>
                </a:br>
                <a:r>
                  <a:rPr lang="en-US" dirty="0"/>
                  <a:t>any nominal rate it wants</a:t>
                </a:r>
                <a:br>
                  <a:rPr lang="en-US" dirty="0"/>
                </a:br>
                <a:r>
                  <a:rPr lang="en-US" dirty="0"/>
                  <a:t>by adjusting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through</a:t>
                </a:r>
                <a:br>
                  <a:rPr lang="en-US" dirty="0"/>
                </a:br>
                <a:r>
                  <a:rPr lang="en-US" dirty="0"/>
                  <a:t>the open market </a:t>
                </a:r>
                <a:br>
                  <a:rPr lang="en-US" dirty="0"/>
                </a:br>
                <a:r>
                  <a:rPr lang="en-US" dirty="0"/>
                  <a:t>committee</a:t>
                </a:r>
              </a:p>
              <a:p>
                <a:r>
                  <a:rPr lang="en-US" dirty="0"/>
                  <a:t>If the Central Bank wants </a:t>
                </a:r>
                <a:br>
                  <a:rPr lang="en-US" dirty="0"/>
                </a:br>
                <a:r>
                  <a:rPr lang="en-US" dirty="0"/>
                  <a:t>to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it will buy</a:t>
                </a:r>
                <a:br>
                  <a:rPr lang="en-US" dirty="0"/>
                </a:br>
                <a:r>
                  <a:rPr lang="en-US" dirty="0"/>
                  <a:t>securities and increase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it wants to wants to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it will sell</a:t>
                </a:r>
                <a:br>
                  <a:rPr lang="en-US" dirty="0"/>
                </a:br>
                <a:r>
                  <a:rPr lang="en-US" dirty="0"/>
                  <a:t>securities and decrease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BC8CB4B-CD23-B49F-216C-3B699014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4" y="1261641"/>
            <a:ext cx="7090165" cy="55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867F-C2D7-D7AE-4DF4-846518FF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“Lowering the Interest Rate” is one of the policy responses the Central Bank as to offset a negative shock</a:t>
            </a:r>
          </a:p>
          <a:p>
            <a:r>
              <a:rPr lang="en-US" dirty="0"/>
              <a:t>One of the challenges is knowing what kind of shock has occurred</a:t>
            </a:r>
          </a:p>
          <a:p>
            <a:r>
              <a:rPr lang="en-US" dirty="0"/>
              <a:t>Note: the policy may not be to stabilize GDP, but prices </a:t>
            </a:r>
          </a:p>
          <a:p>
            <a:pPr lvl="1"/>
            <a:r>
              <a:rPr lang="en-US" dirty="0"/>
              <a:t>The Central Bank may have a policy to get the economy to behave as if prices were not sticky</a:t>
            </a:r>
          </a:p>
        </p:txBody>
      </p:sp>
    </p:spTree>
    <p:extLst>
      <p:ext uri="{BB962C8B-B14F-4D97-AF65-F5344CB8AC3E}">
        <p14:creationId xmlns:p14="http://schemas.microsoft.com/office/powerpoint/2010/main" val="397913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9729-BFCD-BE19-8C06-1F16FAE4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5D757-86AF-2257-C30E-224329253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A023-9C71-56AB-F183-4E64C315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ADCAF-0C99-B5CD-9D15-75B0C217EA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will bring in price and inflation expectations into model</a:t>
                </a:r>
              </a:p>
              <a:p>
                <a:r>
                  <a:rPr lang="en-US" b="1" dirty="0"/>
                  <a:t>Price expectations will be key to understanding how monetary policy can be used to affect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We’ll need to revisit our discussion of how sticky-price producers set their prices</a:t>
                </a:r>
              </a:p>
              <a:p>
                <a:pPr lvl="1"/>
                <a:r>
                  <a:rPr lang="en-US" dirty="0"/>
                  <a:t>A revision in our assumption will get us the Augmented Phillips Curve</a:t>
                </a:r>
              </a:p>
              <a:p>
                <a:r>
                  <a:rPr lang="en-US" dirty="0"/>
                  <a:t>The Central Bank and the Phillips Curve</a:t>
                </a:r>
              </a:p>
              <a:p>
                <a:pPr lvl="1"/>
                <a:r>
                  <a:rPr lang="en-US" dirty="0"/>
                  <a:t>For the longest time, it was believed that the Phillips Curve was a tradeoff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against prices for policy makers</a:t>
                </a:r>
              </a:p>
              <a:p>
                <a:pPr lvl="1"/>
                <a:r>
                  <a:rPr lang="en-US" dirty="0"/>
                  <a:t>If policy makers wanted to target inflation, then they would have to sacrifice output and employment</a:t>
                </a:r>
              </a:p>
              <a:p>
                <a:pPr lvl="1"/>
                <a:r>
                  <a:rPr lang="en-US" dirty="0"/>
                  <a:t>However, price expectations threw doubt on with this belief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ADCAF-0C99-B5CD-9D15-75B0C217EA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29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A023-9C71-56AB-F183-4E64C315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DCAF-0C99-B5CD-9D15-75B0C217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believed that policy makers</a:t>
            </a:r>
            <a:br>
              <a:rPr lang="en-US" dirty="0"/>
            </a:br>
            <a:r>
              <a:rPr lang="en-US" dirty="0"/>
              <a:t>could pick any point along the </a:t>
            </a:r>
            <a:br>
              <a:rPr lang="en-US" dirty="0"/>
            </a:br>
            <a:r>
              <a:rPr lang="en-US" dirty="0"/>
              <a:t>Phillips Curve</a:t>
            </a:r>
          </a:p>
          <a:p>
            <a:r>
              <a:rPr lang="en-US" dirty="0"/>
              <a:t>If they wanted to expand output,</a:t>
            </a:r>
            <a:br>
              <a:rPr lang="en-US" dirty="0"/>
            </a:br>
            <a:r>
              <a:rPr lang="en-US" dirty="0"/>
              <a:t>then they would need to increase</a:t>
            </a:r>
            <a:br>
              <a:rPr lang="en-US" dirty="0"/>
            </a:br>
            <a:r>
              <a:rPr lang="en-US" dirty="0"/>
              <a:t>the money supply</a:t>
            </a:r>
          </a:p>
          <a:p>
            <a:r>
              <a:rPr lang="en-US" dirty="0"/>
              <a:t>This would increase inflation, but</a:t>
            </a:r>
            <a:br>
              <a:rPr lang="en-US" dirty="0"/>
            </a:br>
            <a:r>
              <a:rPr lang="en-US" dirty="0"/>
              <a:t>it was believed it could achieve</a:t>
            </a:r>
            <a:br>
              <a:rPr lang="en-US" dirty="0"/>
            </a:br>
            <a:r>
              <a:rPr lang="en-US" dirty="0"/>
              <a:t>higher levels of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A956-4019-425B-4610-214D68A0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781" y="0"/>
            <a:ext cx="5331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59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derive our Phillips Curve on the partially sticky price assumption</a:t>
                </a:r>
              </a:p>
              <a:p>
                <a:pPr lvl="1"/>
                <a:r>
                  <a:rPr lang="en-US" dirty="0"/>
                  <a:t>Sticky-price producers were stuck with their price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Let’s rethink how sticky price producers set their prices</a:t>
                </a:r>
              </a:p>
              <a:p>
                <a:pPr lvl="1"/>
                <a:r>
                  <a:rPr lang="en-US" dirty="0"/>
                  <a:t>Before, we just assumed that sticky price producers just set their price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 and do not adjust</a:t>
                </a:r>
              </a:p>
              <a:p>
                <a:pPr lvl="1"/>
                <a:r>
                  <a:rPr lang="en-US" dirty="0"/>
                  <a:t>Now, we will see how they interact with flexible-price producers prices</a:t>
                </a:r>
              </a:p>
              <a:p>
                <a:r>
                  <a:rPr lang="en-US" dirty="0"/>
                  <a:t>Assume producers are rational and smart</a:t>
                </a:r>
              </a:p>
              <a:p>
                <a:pPr lvl="1"/>
                <a:r>
                  <a:rPr lang="en-US" dirty="0"/>
                  <a:t>They know once they set a price, they will be stuck with it for the period</a:t>
                </a:r>
              </a:p>
              <a:p>
                <a:pPr lvl="1"/>
                <a:r>
                  <a:rPr lang="en-US" dirty="0"/>
                  <a:t>They will want to form an expectation on what flexible price producers will do and set their expected price equal to their own price</a:t>
                </a:r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84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316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Our new price index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new price index is a weighted average of what sticky price producers expect flexible price producers to do and what they actually do</a:t>
                </a:r>
              </a:p>
              <a:p>
                <a:pPr lvl="1"/>
                <a:r>
                  <a:rPr lang="en-US" dirty="0"/>
                  <a:t>Expected vs Actual prices</a:t>
                </a:r>
              </a:p>
              <a:p>
                <a:r>
                  <a:rPr lang="en-US" dirty="0"/>
                  <a:t>The expected value of our price index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The expected value of our price index is the expectation of what flexible-price producers will do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27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Actual average prices might be different from what the sticky-price producers expected, which depends on shocks and policies that occur</a:t>
                </a:r>
              </a:p>
              <a:p>
                <a:r>
                  <a:rPr lang="en-US" dirty="0"/>
                  <a:t>Our price deviation or price surprise: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measures the ratio between actual price and expected price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: prices turned out higher than expected or higher than expected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prices turned out lower than expected or lower than expected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0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C466-8284-97F6-7086-8DFBEEBB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BBC4-CEAF-5778-A4DC-8516181B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governments and central banks follow some version of the New Keynesian when setting fiscal or monetary policies</a:t>
            </a:r>
          </a:p>
          <a:p>
            <a:r>
              <a:rPr lang="en-US" dirty="0"/>
              <a:t>Fiscal Policy</a:t>
            </a:r>
          </a:p>
          <a:p>
            <a:r>
              <a:rPr lang="en-US" dirty="0"/>
              <a:t>Monetary Policy</a:t>
            </a:r>
          </a:p>
          <a:p>
            <a:pPr lvl="1"/>
            <a:r>
              <a:rPr lang="en-US" dirty="0"/>
              <a:t>Expectations and natural rates</a:t>
            </a:r>
          </a:p>
          <a:p>
            <a:pPr lvl="1"/>
            <a:r>
              <a:rPr lang="en-US" dirty="0"/>
              <a:t>Types of monetary regimes</a:t>
            </a:r>
          </a:p>
          <a:p>
            <a:pPr lvl="1"/>
            <a:r>
              <a:rPr lang="en-US" dirty="0"/>
              <a:t>Liquidity Traps</a:t>
            </a:r>
          </a:p>
        </p:txBody>
      </p:sp>
    </p:spTree>
    <p:extLst>
      <p:ext uri="{BB962C8B-B14F-4D97-AF65-F5344CB8AC3E}">
        <p14:creationId xmlns:p14="http://schemas.microsoft.com/office/powerpoint/2010/main" val="924737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The price deviation or price surprise depends on how the flexible-price producers deviate from what was expected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prices were higher than expectations,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prices were lower than expectations,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484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Let’s revisit our Phillips curve that we derived from our pricing rule</a:t>
                </a:r>
              </a:p>
              <a:p>
                <a:r>
                  <a:rPr lang="en-US" dirty="0"/>
                  <a:t>Our price index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 flexible price producers set prices at marginal cost plus markup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Plug it into our price index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44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Key: There is a positive relationship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Once we account for how sticky-price producers set their price</a:t>
                </a:r>
              </a:p>
              <a:p>
                <a:pPr lvl="1"/>
                <a:r>
                  <a:rPr lang="en-US" dirty="0"/>
                  <a:t>The model gives us the relationship not between inflation and employment, but </a:t>
                </a:r>
                <a:r>
                  <a:rPr lang="en-US" b="1" dirty="0"/>
                  <a:t>inflation surprise and employment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53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22CD-E7CE-BDF3-2BCE-E26BE900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DA748-E7AE-6A91-6D15-8F71DCFF5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3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Price expectations </a:t>
                </a:r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sticky-price producers got their expectations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dirty="0"/>
                  <a:t> correct</a:t>
                </a:r>
              </a:p>
              <a:p>
                <a:pPr lvl="1"/>
                <a:r>
                  <a:rPr lang="en-US" dirty="0"/>
                  <a:t>There were no price surprises </a:t>
                </a:r>
              </a:p>
              <a:p>
                <a:pPr lvl="1"/>
                <a:r>
                  <a:rPr lang="en-US" dirty="0"/>
                  <a:t>Now, our New Keynesian Model will behave like the Real Business Cycle Model</a:t>
                </a:r>
              </a:p>
              <a:p>
                <a:r>
                  <a:rPr lang="en-US" dirty="0"/>
                  <a:t>Vertical Phillips Curve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dirty="0"/>
                  <a:t>price is set where marginal costs will equal marginal revenue plus a markup</a:t>
                </a:r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Phillips Curve is vertical</a:t>
                </a:r>
              </a:p>
              <a:p>
                <a:pPr lvl="1"/>
                <a:r>
                  <a:rPr lang="en-US" dirty="0"/>
                  <a:t>Such that if you were to plot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against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the Phillips Curve is vertical and any point of inflation is possible against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828" r="-593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2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prices were completely flexible, what is the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that will prevail?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that come out of our flexible price economic profit maximization is considered </a:t>
                </a:r>
                <a:r>
                  <a:rPr lang="en-US" b="1" dirty="0"/>
                  <a:t>the natural rate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natural rate hypothesis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Key: This tells us that output and employment can only deviate from their natural rate if there is higher-than-expected or lower-than-expected inflation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3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2A62-AEC5-2D91-9EFB-0EF3B819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0185" cy="4922416"/>
          </a:xfrm>
        </p:spPr>
        <p:txBody>
          <a:bodyPr>
            <a:normAutofit/>
          </a:bodyPr>
          <a:lstStyle/>
          <a:p>
            <a:r>
              <a:rPr lang="en-US" dirty="0"/>
              <a:t>Rational Expectations Hypothesis</a:t>
            </a:r>
          </a:p>
          <a:p>
            <a:pPr lvl="1"/>
            <a:r>
              <a:rPr lang="en-US" dirty="0"/>
              <a:t>How are price expectation formed?</a:t>
            </a:r>
          </a:p>
          <a:p>
            <a:pPr lvl="1"/>
            <a:r>
              <a:rPr lang="en-US" dirty="0"/>
              <a:t>This is one hypothesis for how people form price and inflation expectations</a:t>
            </a:r>
          </a:p>
          <a:p>
            <a:r>
              <a:rPr lang="en-US" dirty="0"/>
              <a:t>Rational expectations are derived from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Knowledge of how the economy workers,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the government usually behaves,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Updates based on all information</a:t>
            </a:r>
          </a:p>
          <a:p>
            <a:r>
              <a:rPr lang="en-US" dirty="0"/>
              <a:t>Are rational expectations always correct?</a:t>
            </a:r>
          </a:p>
          <a:p>
            <a:pPr lvl="1"/>
            <a:r>
              <a:rPr lang="en-US" dirty="0"/>
              <a:t>No, there will always be random factors (noise) that will cause inflation to differ from inflation expectations</a:t>
            </a:r>
          </a:p>
          <a:p>
            <a:pPr lvl="1"/>
            <a:r>
              <a:rPr lang="en-US" dirty="0"/>
              <a:t>But, the hypothesis says that on average the expectations are correct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75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the Rational Expectation Hypothesis mean?</a:t>
                </a:r>
              </a:p>
              <a:p>
                <a:pPr lvl="1"/>
                <a:r>
                  <a:rPr lang="en-US" dirty="0"/>
                  <a:t>Higher average inflation does not lead to higher average employment</a:t>
                </a:r>
              </a:p>
              <a:p>
                <a:pPr lvl="1"/>
                <a:r>
                  <a:rPr lang="en-US" dirty="0"/>
                  <a:t>Higher than expected inflation leads to higher average employment</a:t>
                </a:r>
              </a:p>
              <a:p>
                <a:pPr lvl="1"/>
                <a:r>
                  <a:rPr lang="en-US" dirty="0"/>
                  <a:t>Rational expectations implies that producers expect higher average inflation, so it is not a surprise and does not lead to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 average,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equal to their natural rate regardless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If expectations are rational, then over longer periods there is no trade off between inflation,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and employment,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long run, the Phillips Curve is vertical if rational expectation hypothesis holds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 r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5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2A62-AEC5-2D91-9EFB-0EF3B819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0185" cy="4922416"/>
          </a:xfrm>
        </p:spPr>
        <p:txBody>
          <a:bodyPr>
            <a:normAutofit/>
          </a:bodyPr>
          <a:lstStyle/>
          <a:p>
            <a:r>
              <a:rPr lang="en-US" dirty="0"/>
              <a:t>Let’s assume we accept the rational expectations hypothesis</a:t>
            </a:r>
          </a:p>
          <a:p>
            <a:r>
              <a:rPr lang="en-US" dirty="0"/>
              <a:t>How much inflation should producers expect? </a:t>
            </a:r>
          </a:p>
          <a:p>
            <a:r>
              <a:rPr lang="en-US" dirty="0"/>
              <a:t>Barro and Gordon (1983) set up some game theory to answer this question</a:t>
            </a:r>
          </a:p>
          <a:p>
            <a:pPr lvl="1"/>
            <a:r>
              <a:rPr lang="en-US" dirty="0"/>
              <a:t>What will the government do?</a:t>
            </a:r>
          </a:p>
          <a:p>
            <a:pPr lvl="1"/>
            <a:r>
              <a:rPr lang="en-US" dirty="0"/>
              <a:t>What will sticky-price producers do?</a:t>
            </a:r>
          </a:p>
          <a:p>
            <a:pPr lvl="1"/>
            <a:r>
              <a:rPr lang="en-US" dirty="0"/>
              <a:t>One turn, the government tries to pursue beneficial policies taking the decisions that sticky-price producers have made as given</a:t>
            </a:r>
          </a:p>
          <a:p>
            <a:pPr lvl="1"/>
            <a:r>
              <a:rPr lang="en-US" dirty="0"/>
              <a:t>Another turn, the sticky-price producers try to anticipate what the government will do</a:t>
            </a:r>
          </a:p>
        </p:txBody>
      </p:sp>
    </p:spTree>
    <p:extLst>
      <p:ext uri="{BB962C8B-B14F-4D97-AF65-F5344CB8AC3E}">
        <p14:creationId xmlns:p14="http://schemas.microsoft.com/office/powerpoint/2010/main" val="755058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this, how will government decide on its macroeconomic policy?</a:t>
                </a:r>
              </a:p>
              <a:p>
                <a:pPr lvl="1"/>
                <a:r>
                  <a:rPr lang="en-US" dirty="0"/>
                  <a:t>Sticky-price producers have already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government knows it can change the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government understands the trade off along the Phillips Curve</a:t>
                </a:r>
              </a:p>
              <a:p>
                <a:r>
                  <a:rPr lang="en-US" dirty="0"/>
                  <a:t>What does the government do?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ideal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(GDP) that the government wants to attain (and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To attain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producers need to work more</a:t>
                </a:r>
              </a:p>
              <a:p>
                <a:pPr lvl="1"/>
                <a:r>
                  <a:rPr lang="en-US" dirty="0"/>
                  <a:t>The government wants to increase production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achieve Pareto Optimal outcome (or First Welfare Theorem)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0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A7FBF-5919-3C6D-8424-C0DE44D38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in our discussion from Week 9, IS-LM, aggregate demand is derived from our points </a:t>
            </a:r>
          </a:p>
          <a:p>
            <a:r>
              <a:rPr lang="en-US" dirty="0"/>
              <a:t>At different points where the IS and LM equations intersect gets us points along the AD curve</a:t>
            </a:r>
          </a:p>
          <a:p>
            <a:pPr lvl="1"/>
            <a:r>
              <a:rPr lang="en-US" dirty="0"/>
              <a:t>Holding all exogenous factors constant, we can derive the AD curve as the LM curve shifts along the IS curve</a:t>
            </a:r>
          </a:p>
          <a:p>
            <a:r>
              <a:rPr lang="en-US" dirty="0"/>
              <a:t>Aggregate Demand is a function of prices and output </a:t>
            </a:r>
          </a:p>
          <a:p>
            <a:pPr lvl="1"/>
            <a:r>
              <a:rPr lang="en-US" dirty="0"/>
              <a:t>Prices and output are inversely related with AD</a:t>
            </a:r>
          </a:p>
          <a:p>
            <a:pPr lvl="1"/>
            <a:r>
              <a:rPr lang="en-US" dirty="0"/>
              <a:t>The Phillips Curve we focused on how prices and output interacted from producers and formed a positive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0235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seems like an Pareto-improving outcome, but how do sticky-price  producers react?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:r>
                  <a:rPr lang="en-US" dirty="0"/>
                  <a:t>The natural rate of output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satisfies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Sticky-price producers set the price equal </a:t>
                </a:r>
                <a:r>
                  <a:rPr lang="en-US" b="1" dirty="0"/>
                  <a:t>marginal cost plus a mark-up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government wants to eliminate the loss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due to the markup and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then we achieve the Pareto optimal outcome</a:t>
                </a:r>
              </a:p>
              <a:p>
                <a:r>
                  <a:rPr lang="en-US" dirty="0"/>
                  <a:t>The government will want to increase demand to get monopolist producers to produce a bit more to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705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two objects: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possible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inflation,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as close to zero as possible</a:t>
                </a:r>
              </a:p>
              <a:p>
                <a:r>
                  <a:rPr lang="en-US" dirty="0"/>
                  <a:t>The government wants to maximize: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difference between output and Pareto Optimal squared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inflation squared</a:t>
                </a:r>
              </a:p>
              <a:p>
                <a:pPr lvl="1"/>
                <a:r>
                  <a:rPr lang="en-US" dirty="0"/>
                  <a:t>Quadratics imply large deviations are more harmful than small deviations </a:t>
                </a:r>
              </a:p>
              <a:p>
                <a:pPr lvl="1"/>
                <a:r>
                  <a:rPr lang="en-US" dirty="0"/>
                  <a:t>This means </a:t>
                </a:r>
                <a:r>
                  <a:rPr lang="en-US" b="1" dirty="0"/>
                  <a:t>marginal cost of deviating is increasing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a parameter is measure how much the government dislikes 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69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to maximize output and minimize inflation</a:t>
                </a:r>
              </a:p>
              <a:p>
                <a:r>
                  <a:rPr lang="en-US" dirty="0"/>
                  <a:t>Our constraint: the Phillips Curve</a:t>
                </a:r>
              </a:p>
              <a:p>
                <a:pPr lvl="1"/>
                <a:r>
                  <a:rPr lang="en-US" dirty="0"/>
                  <a:t>The government cannot choose any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full Phillips Curve: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We’ll simplify it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Output,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, (or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can only be above its natural rate if and only if inflation,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, is higher than expected</a:t>
                </a:r>
              </a:p>
              <a:p>
                <a:pPr lvl="1"/>
                <a:r>
                  <a:rPr lang="en-US" dirty="0"/>
                  <a:t>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parameter determines the slope of the Phillips Curve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considered given at the time the Central Bank chooses a policy, since sticky-price producers have already made their decision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771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26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wants to maximize: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Set up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Get First Order Conditions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32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second First Order Conditions Rearranged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Plug this into the first First 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Rearrange our third First 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Plug into our first First 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2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From our maximization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level of inflation the government will choose is a function of: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distance between Natural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Pareto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Expected 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the distance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Then the government will tolerate more inflation to close the gap</a:t>
                </a:r>
              </a:p>
              <a:p>
                <a:r>
                  <a:rPr lang="en-US" dirty="0"/>
                  <a:t>If inflation expectations are high</a:t>
                </a:r>
              </a:p>
              <a:p>
                <a:pPr lvl="1"/>
                <a:r>
                  <a:rPr lang="en-US" dirty="0"/>
                  <a:t>then having a negative inflation surprise will cost in terms of output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655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government responds less than one-for-one to expected inflation</a:t>
                </a:r>
              </a:p>
              <a:p>
                <a:r>
                  <a:rPr lang="en-US" dirty="0"/>
                  <a:t>The government will respond little to inflation expectation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the Phillips Curve is steep, where we have a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When the government really dislikes inflation, where we have a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government will be more responsive to inflation expectations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Very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(or a flat Phillips Curve), 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Very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and the government does not mind inflation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73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Once expectations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have been set, the Phillips</a:t>
                </a:r>
                <a:br>
                  <a:rPr lang="en-US" dirty="0"/>
                </a:br>
                <a:r>
                  <a:rPr lang="en-US" dirty="0"/>
                  <a:t>Curve becomes a constraint</a:t>
                </a:r>
              </a:p>
              <a:p>
                <a:r>
                  <a:rPr lang="en-US" dirty="0"/>
                  <a:t>This limits the combinations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 indifference curve rotate</a:t>
                </a:r>
                <a:br>
                  <a:rPr lang="en-US" dirty="0"/>
                </a:br>
                <a:r>
                  <a:rPr lang="en-US" dirty="0"/>
                  <a:t>around the ideal point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Notice that the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of</a:t>
                </a:r>
                <a:br>
                  <a:rPr lang="en-US" dirty="0"/>
                </a:br>
                <a:r>
                  <a:rPr lang="en-US" dirty="0"/>
                  <a:t>the Phillips Curve goes</a:t>
                </a:r>
                <a:br>
                  <a:rPr lang="en-US" dirty="0"/>
                </a:b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If inflation equals its</a:t>
                </a:r>
                <a:br>
                  <a:rPr lang="en-US" b="1" dirty="0"/>
                </a:br>
                <a:r>
                  <a:rPr lang="en-US" b="1" dirty="0"/>
                  <a:t>expectations, then output </a:t>
                </a:r>
                <a:br>
                  <a:rPr lang="en-US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will equal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830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9CD797-D44E-B976-324E-7A335D6E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05" y="1562582"/>
            <a:ext cx="6966594" cy="52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6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If the rational expectations hypothesis holds, then sticky-price producers have solved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These producers understand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What the government is trying to do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tradeoffs of its different objectives</a:t>
                </a:r>
              </a:p>
              <a:p>
                <a:r>
                  <a:rPr lang="en-US" dirty="0"/>
                  <a:t>Therefore, sticky-price producers set expectations in a rational way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these two equations mean?</a:t>
                </a:r>
              </a:p>
              <a:p>
                <a:pPr lvl="1"/>
                <a:r>
                  <a:rPr lang="en-US" dirty="0"/>
                  <a:t>The government set inflation to inflation expectations</a:t>
                </a:r>
              </a:p>
              <a:p>
                <a:pPr lvl="1"/>
                <a:r>
                  <a:rPr lang="en-US" dirty="0"/>
                  <a:t>However, rational expectations anticipates what the government will do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36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 Rational Expectations,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from our budget constraint (3</a:t>
                </a:r>
                <a:r>
                  <a:rPr lang="en-US" baseline="30000" dirty="0"/>
                  <a:t>rd</a:t>
                </a:r>
                <a:r>
                  <a:rPr lang="en-US" dirty="0"/>
                  <a:t> First Order Condition)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9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exogenous variables</a:t>
                </a:r>
                <a:br>
                  <a:rPr lang="en-US" dirty="0"/>
                </a:br>
                <a:r>
                  <a:rPr lang="en-US" dirty="0"/>
                  <a:t>that affect the IS equation</a:t>
                </a:r>
                <a:br>
                  <a:rPr lang="en-US" dirty="0"/>
                </a:br>
                <a:r>
                  <a:rPr lang="en-US" dirty="0"/>
                  <a:t>or LM equation will cause AD</a:t>
                </a:r>
                <a:br>
                  <a:rPr lang="en-US" dirty="0"/>
                </a:br>
                <a:r>
                  <a:rPr lang="en-US" dirty="0"/>
                  <a:t>curve to shift</a:t>
                </a:r>
              </a:p>
              <a:p>
                <a:r>
                  <a:rPr lang="en-US" dirty="0"/>
                  <a:t>Notice a modification in our</a:t>
                </a:r>
                <a:br>
                  <a:rPr lang="en-US" dirty="0"/>
                </a:br>
                <a:r>
                  <a:rPr lang="en-US" dirty="0"/>
                  <a:t>IS-LM graph,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on the</a:t>
                </a:r>
                <a:br>
                  <a:rPr lang="en-US" dirty="0"/>
                </a:br>
                <a:r>
                  <a:rPr lang="en-US" dirty="0"/>
                  <a:t>y-axis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C34C0D-FA57-347D-537D-2F969A30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67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does this equation,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,mean?</a:t>
                </a:r>
              </a:p>
              <a:p>
                <a:pPr lvl="1"/>
                <a:r>
                  <a:rPr lang="en-US" dirty="0"/>
                  <a:t>Output will be exactly at the natural rate</a:t>
                </a:r>
              </a:p>
              <a:p>
                <a:pPr lvl="1"/>
                <a:r>
                  <a:rPr lang="en-US" b="1" dirty="0"/>
                  <a:t>Key: Any attempt to raise it beyond its natural rate will be futile, since inflation cannot be higher than expected under rational expectations</a:t>
                </a:r>
              </a:p>
              <a:p>
                <a:r>
                  <a:rPr lang="en-US" dirty="0"/>
                  <a:t>In our graph, we saw that this is the tangency point between the indifference curve and our Phillips Curve constraint</a:t>
                </a:r>
              </a:p>
              <a:p>
                <a:pPr lvl="1"/>
                <a:r>
                  <a:rPr lang="en-US" dirty="0"/>
                  <a:t>The Central Bank would like to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but it is inconsistent with rational expectations</a:t>
                </a:r>
              </a:p>
              <a:p>
                <a:r>
                  <a:rPr lang="en-US" dirty="0"/>
                  <a:t>Rational-expectation outcome from the market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creates a solid Phillips Curve</a:t>
                </a:r>
              </a:p>
              <a:p>
                <a:r>
                  <a:rPr lang="en-US" b="1" dirty="0"/>
                  <a:t>Key</a:t>
                </a:r>
                <a:r>
                  <a:rPr lang="en-US" dirty="0"/>
                  <a:t>: when faced with this Phillips Curve, the Central Bank choose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12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this equation,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,mean?</a:t>
                </a:r>
              </a:p>
              <a:p>
                <a:pPr lvl="1"/>
                <a:r>
                  <a:rPr lang="en-US" dirty="0"/>
                  <a:t>This economy will have positive inflation</a:t>
                </a:r>
              </a:p>
              <a:p>
                <a:r>
                  <a:rPr lang="en-US" dirty="0"/>
                  <a:t>Inflation will be higher if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 high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means that raising GDP above its natural rate is highly desirable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means that inflation is not too unpleasant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means shallow Phillips Curve: small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rational expectations anticipate these desires when setting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This leads to higher inflation but not to higher GDP,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091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has a “time-inconsistency” problem</a:t>
                </a:r>
              </a:p>
              <a:p>
                <a:pPr lvl="1"/>
                <a:r>
                  <a:rPr lang="en-US" dirty="0"/>
                  <a:t>This refers to the fact that the government would like to commit to an outcome, but has an incentive to undo this commitment</a:t>
                </a:r>
              </a:p>
              <a:p>
                <a:pPr lvl="1"/>
                <a:r>
                  <a:rPr lang="en-US" dirty="0"/>
                  <a:t>If the government announces a commitment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before sticky-price producers set prices, then there will be no surprise inflation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government disregards these commitments after prices are set and sets a new target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there is a “time-inconsistency” problem</a:t>
                </a:r>
              </a:p>
              <a:p>
                <a:r>
                  <a:rPr lang="en-US" dirty="0"/>
                  <a:t>This is one of the keys of Central Bank independence</a:t>
                </a:r>
              </a:p>
              <a:p>
                <a:pPr lvl="1"/>
                <a:r>
                  <a:rPr lang="en-US" dirty="0"/>
                  <a:t>Isolate central banks from the incentive of legislatures to renege on their commitments to low inflation</a:t>
                </a:r>
              </a:p>
              <a:p>
                <a:pPr lvl="1"/>
                <a:r>
                  <a:rPr lang="en-US" b="1" dirty="0"/>
                  <a:t>Key: The logic under the natural rate hypothesis is that a central bank will commit to low inflation,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, and output will end up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 r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91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EBAD-93AF-75D5-7603-EB12DC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Monetary Regimes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4186F-7E02-95A5-38A5-5EC65468E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11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Monetary Policy Regimes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Expectations and expectations about monetary policy are important for determines of economic decisions, such as setting prices</a:t>
                </a:r>
              </a:p>
              <a:p>
                <a:r>
                  <a:rPr lang="en-US" dirty="0"/>
                  <a:t>Monetary Policy Regime</a:t>
                </a:r>
              </a:p>
              <a:p>
                <a:pPr lvl="1"/>
                <a:r>
                  <a:rPr lang="en-US" dirty="0"/>
                  <a:t>A set of norms, objectives, or procedures that govern monetary policy decisions</a:t>
                </a:r>
              </a:p>
              <a:p>
                <a:r>
                  <a:rPr lang="en-US" dirty="0"/>
                  <a:t>Expectation depend on the current monetary policy regime</a:t>
                </a:r>
              </a:p>
              <a:p>
                <a:pPr lvl="1"/>
                <a:r>
                  <a:rPr lang="en-US" dirty="0"/>
                  <a:t>Discretionary policy allows a Central Bank to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Non-discretionary policy prevents a Central Bank from targeting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Types of Monetary Policy Regimes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Money Growth Rules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Gold Standard and Other Fixed Exchange Rates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Inflation Targeting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Taylor Rule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  <a:blipFill>
                <a:blip r:embed="rId2"/>
                <a:stretch>
                  <a:fillRect l="-940" t="-2835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60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Growth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</p:spPr>
            <p:txBody>
              <a:bodyPr/>
              <a:lstStyle/>
              <a:p>
                <a:r>
                  <a:rPr lang="en-US" dirty="0"/>
                  <a:t>Money growth policy is an extreme non-discretionary policy</a:t>
                </a:r>
              </a:p>
              <a:p>
                <a:r>
                  <a:rPr lang="en-US" dirty="0"/>
                  <a:t>A Central Bank will keep money supply growing at a constant rate</a:t>
                </a:r>
              </a:p>
              <a:p>
                <a:pPr lvl="1"/>
                <a:r>
                  <a:rPr lang="en-US" dirty="0"/>
                  <a:t>For example, 2% per year, 5% per year, or 0% per year</a:t>
                </a:r>
              </a:p>
              <a:p>
                <a:r>
                  <a:rPr lang="en-US" dirty="0"/>
                  <a:t>The Central Bank does not have discretion to choose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tradeoff</a:t>
                </a:r>
              </a:p>
              <a:p>
                <a:pPr lvl="1"/>
                <a:r>
                  <a:rPr lang="en-US" dirty="0"/>
                  <a:t>It eliminates the temptation to adjust money supply to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expectations are rational, then a tight money-growth rule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low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:r>
                  <a:rPr lang="en-US" dirty="0"/>
                  <a:t>This rule is very inflexible (this is a feature, not a bug)</a:t>
                </a:r>
              </a:p>
              <a:p>
                <a:pPr lvl="1"/>
                <a:r>
                  <a:rPr lang="en-US" dirty="0"/>
                  <a:t>It prevents the Central Bank from acting against a negative shock</a:t>
                </a:r>
              </a:p>
              <a:p>
                <a:pPr lvl="1"/>
                <a:r>
                  <a:rPr lang="en-US" dirty="0"/>
                  <a:t>This rule may lead to a more volatile economy </a:t>
                </a:r>
              </a:p>
              <a:p>
                <a:pPr lvl="1"/>
                <a:r>
                  <a:rPr lang="en-US" dirty="0"/>
                  <a:t>Money-growth rule policy is typically not used today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  <a:blipFill>
                <a:blip r:embed="rId2"/>
                <a:stretch>
                  <a:fillRect l="-94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99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Standard and Fixed Exchange Rate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</p:spPr>
            <p:txBody>
              <a:bodyPr/>
              <a:lstStyle/>
              <a:p>
                <a:r>
                  <a:rPr lang="en-US" dirty="0"/>
                  <a:t>These are non-discretionary monetary policy regimes</a:t>
                </a:r>
              </a:p>
              <a:p>
                <a:r>
                  <a:rPr lang="en-US" dirty="0"/>
                  <a:t>The Gold Standard</a:t>
                </a:r>
              </a:p>
              <a:p>
                <a:pPr lvl="1"/>
                <a:r>
                  <a:rPr lang="en-US" dirty="0"/>
                  <a:t>The Central Bank reserves gold at a fixed exchange rate</a:t>
                </a:r>
              </a:p>
              <a:p>
                <a:r>
                  <a:rPr lang="en-US" dirty="0"/>
                  <a:t>Fixed Exchange Rate Rules</a:t>
                </a:r>
              </a:p>
              <a:p>
                <a:pPr lvl="1"/>
                <a:r>
                  <a:rPr lang="en-US" dirty="0"/>
                  <a:t>The Central Bank commits to a exchange currency </a:t>
                </a:r>
              </a:p>
              <a:p>
                <a:pPr lvl="1"/>
                <a:r>
                  <a:rPr lang="en-US" dirty="0"/>
                  <a:t>Pegging a currency to the U.S. dollar (e.g.: </a:t>
                </a:r>
                <a:r>
                  <a:rPr lang="en-US" dirty="0" err="1"/>
                  <a:t>Berumda</a:t>
                </a:r>
                <a:r>
                  <a:rPr lang="en-US" dirty="0"/>
                  <a:t>) or to the Euro (e.g.: Bulgaria)</a:t>
                </a:r>
              </a:p>
              <a:p>
                <a:r>
                  <a:rPr lang="en-US" dirty="0"/>
                  <a:t>Either policy removes the discretion of the Central Bank to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Central Bank must adjust the monetary base to any request to exchange gold for currency or currency for gold</a:t>
                </a:r>
              </a:p>
              <a:p>
                <a:pPr lvl="1"/>
                <a:r>
                  <a:rPr lang="en-US" dirty="0"/>
                  <a:t>If the regime is credible, then inflation can be kept low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  <a:blipFill>
                <a:blip r:embed="rId2"/>
                <a:stretch>
                  <a:fillRect l="-912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077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Standard and Fixed Exchange Rate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1076-FFDC-9CD7-AA69-AA45A743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11118449" cy="4910841"/>
          </a:xfrm>
        </p:spPr>
        <p:txBody>
          <a:bodyPr/>
          <a:lstStyle/>
          <a:p>
            <a:r>
              <a:rPr lang="en-US" dirty="0"/>
              <a:t>The problem: It is fixed one one particular good or currency</a:t>
            </a:r>
          </a:p>
          <a:p>
            <a:pPr lvl="1"/>
            <a:r>
              <a:rPr lang="en-US" dirty="0"/>
              <a:t>If the price of this good or currency changes with respect to other goods or currency, then there will be side effects</a:t>
            </a:r>
          </a:p>
          <a:p>
            <a:r>
              <a:rPr lang="en-US" dirty="0"/>
              <a:t>These side effects include deflation or inflation</a:t>
            </a:r>
          </a:p>
          <a:p>
            <a:pPr lvl="1"/>
            <a:r>
              <a:rPr lang="en-US" dirty="0"/>
              <a:t>Suppose that there is an increase in demand for jewelry, then there will be an increase in the demand for gold</a:t>
            </a:r>
          </a:p>
          <a:p>
            <a:pPr lvl="1"/>
            <a:r>
              <a:rPr lang="en-US" dirty="0"/>
              <a:t>The Central Bank has committed to keeping the nominal price of gold in terms of currency fixed</a:t>
            </a:r>
          </a:p>
          <a:p>
            <a:pPr lvl="1"/>
            <a:r>
              <a:rPr lang="en-US" dirty="0"/>
              <a:t>This means that the nominal price of other goods has to fall </a:t>
            </a:r>
          </a:p>
          <a:p>
            <a:pPr lvl="1"/>
            <a:r>
              <a:rPr lang="en-US" dirty="0"/>
              <a:t>The Central Bank will be forced to contract the money supply, which can create deflation and a fall in GDP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99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Targeting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</p:spPr>
            <p:txBody>
              <a:bodyPr/>
              <a:lstStyle/>
              <a:p>
                <a:r>
                  <a:rPr lang="en-US" dirty="0"/>
                  <a:t>This is a discretionary policy where the Central Bank gives a formal mandate to keep inflation as close as possible to a pre-set target </a:t>
                </a:r>
              </a:p>
              <a:p>
                <a:pPr lvl="1"/>
                <a:r>
                  <a:rPr lang="en-US" dirty="0"/>
                  <a:t>For example, the Central Bank commits to 2% inflation</a:t>
                </a:r>
              </a:p>
              <a:p>
                <a:r>
                  <a:rPr lang="en-US" dirty="0"/>
                  <a:t>This discretionary policy focuses only on inflation</a:t>
                </a:r>
              </a:p>
              <a:p>
                <a:pPr lvl="1"/>
                <a:r>
                  <a:rPr lang="en-US" dirty="0"/>
                  <a:t>The Central Bank will not focus on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sole focus is 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the pre-set target</a:t>
                </a:r>
              </a:p>
              <a:p>
                <a:r>
                  <a:rPr lang="en-US" dirty="0"/>
                  <a:t>The benefit</a:t>
                </a:r>
              </a:p>
              <a:p>
                <a:pPr lvl="1"/>
                <a:r>
                  <a:rPr lang="en-US" dirty="0"/>
                  <a:t>The Central Bank can respond to shocks without the full discretion to set policy that can lead to inflation bias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  <a:blipFill>
                <a:blip r:embed="rId2"/>
                <a:stretch>
                  <a:fillRect l="-912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6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Targeting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there is a negative shock that</a:t>
                </a:r>
                <a:br>
                  <a:rPr lang="en-US" dirty="0"/>
                </a:br>
                <a:r>
                  <a:rPr lang="en-US" dirty="0"/>
                  <a:t>shifts our IS curve to the left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all fall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would have a deflationary event </a:t>
                </a:r>
                <a:br>
                  <a:rPr lang="en-US" dirty="0"/>
                </a:br>
                <a:r>
                  <a:rPr lang="en-US" dirty="0"/>
                  <a:t>without a Central Bank intervention</a:t>
                </a:r>
              </a:p>
              <a:p>
                <a:r>
                  <a:rPr lang="en-US" dirty="0"/>
                  <a:t>Under inflationary targeting, the</a:t>
                </a:r>
                <a:br>
                  <a:rPr lang="en-US" dirty="0"/>
                </a:br>
                <a:r>
                  <a:rPr lang="en-US" dirty="0"/>
                  <a:t>Central Bank will increase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shift the LM curve to the right</a:t>
                </a:r>
              </a:p>
              <a:p>
                <a:pPr lvl="1"/>
                <a:r>
                  <a:rPr lang="en-US" dirty="0"/>
                  <a:t>From this policy,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return </a:t>
                </a:r>
                <a:br>
                  <a:rPr lang="en-US" dirty="0"/>
                </a:b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falls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Blanchard and </a:t>
                </a:r>
                <a:r>
                  <a:rPr lang="en-US" dirty="0" err="1"/>
                  <a:t>Gali</a:t>
                </a:r>
                <a:r>
                  <a:rPr lang="en-US" dirty="0"/>
                  <a:t> (2007) </a:t>
                </a:r>
                <a:br>
                  <a:rPr lang="en-US" dirty="0"/>
                </a:br>
                <a:r>
                  <a:rPr lang="en-US" dirty="0"/>
                  <a:t>calls this a “Divine coincidence”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B18AF-F97A-0FCB-7815-18A5BFAD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22" y="0"/>
            <a:ext cx="5374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26065"/>
              </a:xfrm>
            </p:spPr>
            <p:txBody>
              <a:bodyPr/>
              <a:lstStyle/>
              <a:p>
                <a:r>
                  <a:rPr lang="en-US" dirty="0"/>
                  <a:t>Recall that a shift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would</a:t>
                </a:r>
                <a:br>
                  <a:rPr lang="en-US" dirty="0"/>
                </a:br>
                <a:r>
                  <a:rPr lang="en-US" dirty="0"/>
                  <a:t>increase the LM equation</a:t>
                </a:r>
                <a:br>
                  <a:rPr lang="en-US" dirty="0"/>
                </a:br>
                <a:r>
                  <a:rPr lang="en-US" dirty="0"/>
                  <a:t>and will shift the LM curve</a:t>
                </a:r>
                <a:br>
                  <a:rPr lang="en-US" dirty="0"/>
                </a:br>
                <a:r>
                  <a:rPr lang="en-US" dirty="0"/>
                  <a:t>rightward</a:t>
                </a:r>
              </a:p>
              <a:p>
                <a:r>
                  <a:rPr lang="en-US" dirty="0"/>
                  <a:t>This will shift the AD curve</a:t>
                </a:r>
                <a:br>
                  <a:rPr lang="en-US" dirty="0"/>
                </a:br>
                <a:r>
                  <a:rPr lang="en-US" dirty="0"/>
                  <a:t>rightward as well</a:t>
                </a:r>
              </a:p>
              <a:p>
                <a:r>
                  <a:rPr lang="en-US" dirty="0"/>
                  <a:t>An increase in inflation</a:t>
                </a:r>
                <a:br>
                  <a:rPr lang="en-US" dirty="0"/>
                </a:br>
                <a:r>
                  <a:rPr lang="en-US" dirty="0"/>
                  <a:t>expectations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dirty="0"/>
                  <a:t> will shift</a:t>
                </a:r>
                <a:br>
                  <a:rPr lang="en-US" dirty="0"/>
                </a:br>
                <a:r>
                  <a:rPr lang="en-US" dirty="0"/>
                  <a:t>the LM curve and AD curve</a:t>
                </a:r>
                <a:br>
                  <a:rPr lang="en-US" dirty="0"/>
                </a:br>
                <a:r>
                  <a:rPr lang="en-US" dirty="0"/>
                  <a:t>to the right as well.</a:t>
                </a:r>
              </a:p>
              <a:p>
                <a:r>
                  <a:rPr lang="en-US" dirty="0"/>
                  <a:t>We’ll cover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dirty="0"/>
                  <a:t> a bit later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2606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460BAA-F655-85D4-294F-ED5EEE02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74" y="6310"/>
            <a:ext cx="621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0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Targeting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there is a productivity shock</a:t>
                </a:r>
                <a:br>
                  <a:rPr lang="en-US" dirty="0"/>
                </a:br>
                <a:r>
                  <a:rPr lang="en-US" dirty="0"/>
                  <a:t>which shifts our Phillips Curve down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falls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falls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order to keep their inflation target</a:t>
                </a:r>
                <a:br>
                  <a:rPr lang="en-US" dirty="0"/>
                </a:br>
                <a:r>
                  <a:rPr lang="en-US" dirty="0"/>
                  <a:t>the Central Bank increase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But, this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even more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which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higher </a:t>
                </a:r>
                <a:br>
                  <a:rPr lang="en-US" dirty="0"/>
                </a:br>
                <a:r>
                  <a:rPr lang="en-US" dirty="0"/>
                  <a:t>which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example, inflation targeting</a:t>
                </a:r>
                <a:br>
                  <a:rPr lang="en-US" dirty="0"/>
                </a:br>
                <a:r>
                  <a:rPr lang="en-US" dirty="0"/>
                  <a:t>does not stabilize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9D11FC-6A78-2B35-0353-81A4D4E5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0" y="0"/>
            <a:ext cx="5315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30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Taylor Rule is a discretionary policy regime named after Taylor (1993)</a:t>
                </a:r>
              </a:p>
              <a:p>
                <a:r>
                  <a:rPr lang="en-US" dirty="0"/>
                  <a:t>It is similar to inflation targeting but provides room to fix mistakes</a:t>
                </a:r>
              </a:p>
              <a:p>
                <a:r>
                  <a:rPr lang="en-US" dirty="0"/>
                  <a:t>First, the Central Bank sets a inflation target to attain: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Then, it sets the nominal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according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the natural rate of real GDP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target level of inflation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the natural rate of real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weight parameters, which are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794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Taylor rule attempts to keep the economy at the natural level of GDP,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(not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inflation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the Central Bank succeeds in keeping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on target, then it just sets the interest rate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natural rate of real interest plus the inflation target</a:t>
                </a:r>
              </a:p>
              <a:p>
                <a:r>
                  <a:rPr lang="en-US" dirty="0"/>
                  <a:t>If inflation starts to deviate from its target, the Central Bank adjusts the nominal interest rate upward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nominal interest rate adjust more than one-for-one to deviations from its inflation target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065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Taylor principle</a:t>
                </a:r>
              </a:p>
              <a:p>
                <a:pPr lvl="1"/>
                <a:r>
                  <a:rPr lang="en-US" dirty="0"/>
                  <a:t>If inflation starts to rise above its inflation target, then Central Bank increase the real interest rate. </a:t>
                </a:r>
              </a:p>
              <a:p>
                <a:pPr lvl="1"/>
                <a:r>
                  <a:rPr lang="en-US" dirty="0"/>
                  <a:t>This implies a leftward movement along the IS and Phillips Curve which lowers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recession starts,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will be below its natural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so the Central Bank will tolerate an increase in inflation to prevent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falling below its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Taylor Rule is similar to a thermostat</a:t>
                </a:r>
              </a:p>
              <a:p>
                <a:pPr lvl="1"/>
                <a:r>
                  <a:rPr lang="en-US" dirty="0"/>
                  <a:t>It adjusts the intensity of the boiler to keep the temperature at a set target</a:t>
                </a:r>
              </a:p>
              <a:p>
                <a:pPr lvl="1"/>
                <a:r>
                  <a:rPr lang="en-US" dirty="0"/>
                  <a:t>The Central Bank adjusts the interest rate to keep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near their targets</a:t>
                </a:r>
              </a:p>
              <a:p>
                <a:pPr lvl="1"/>
                <a:r>
                  <a:rPr lang="en-US" dirty="0"/>
                  <a:t>Note: Inflation Targeting Rule is a special case of the Taylor Rule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 r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815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E3D2-31A9-A75B-78C3-1B986245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on Monetary Policy and The Liquidity Trap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EC162-15B1-15D0-721B-CD7CCA5E2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8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D5C-390D-D0B0-5822-76F010EC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Lower Bound on Nominal Interest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3D4F6-D4B2-8D7D-F514-5900BCFBC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Monetary Policy can be used to offset negative shocks, but increasing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Zero Lower Bound </a:t>
                </a:r>
                <a:r>
                  <a:rPr lang="en-US" dirty="0"/>
                  <a:t>on Nominal</a:t>
                </a:r>
                <a:br>
                  <a:rPr lang="en-US" dirty="0"/>
                </a:br>
                <a:r>
                  <a:rPr lang="en-US" dirty="0"/>
                  <a:t>Interest Rates a limit</a:t>
                </a:r>
              </a:p>
              <a:p>
                <a:r>
                  <a:rPr lang="en-US" dirty="0"/>
                  <a:t>The LM curve can never go below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LM curve is just money-market</a:t>
                </a:r>
                <a:br>
                  <a:rPr lang="en-US" dirty="0"/>
                </a:br>
                <a:r>
                  <a:rPr lang="en-US" dirty="0"/>
                  <a:t>equilibrium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there is no opportunity</a:t>
                </a:r>
                <a:br>
                  <a:rPr lang="en-US" dirty="0"/>
                </a:br>
                <a:r>
                  <a:rPr lang="en-US" dirty="0"/>
                  <a:t>costs for holding money </a:t>
                </a:r>
              </a:p>
              <a:p>
                <a:r>
                  <a:rPr lang="en-US" dirty="0"/>
                  <a:t>Assets pay negative interest, so </a:t>
                </a:r>
                <a:br>
                  <a:rPr lang="en-US" dirty="0"/>
                </a:br>
                <a:r>
                  <a:rPr lang="en-US" dirty="0"/>
                  <a:t>people just hold money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3D4F6-D4B2-8D7D-F514-5900BCFBC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4B1698-72AF-C1D8-749A-84511516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730" y="2333041"/>
            <a:ext cx="5617270" cy="45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0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C0A7-47C2-7016-36E8-A732E79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Trap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 is a large negative </a:t>
                </a:r>
                <a:br>
                  <a:rPr lang="en-US" dirty="0"/>
                </a:br>
                <a:r>
                  <a:rPr lang="en-US" dirty="0"/>
                  <a:t>shock that reduces IS greatly</a:t>
                </a:r>
              </a:p>
              <a:p>
                <a:r>
                  <a:rPr lang="en-US" dirty="0"/>
                  <a:t>It is so large it bring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near or at 0</a:t>
                </a:r>
                <a:br>
                  <a:rPr lang="en-US" dirty="0"/>
                </a:br>
                <a:r>
                  <a:rPr lang="en-US" dirty="0"/>
                  <a:t>with expansionary monetary policy</a:t>
                </a:r>
              </a:p>
              <a:p>
                <a:r>
                  <a:rPr lang="en-US" dirty="0"/>
                  <a:t>However, it is still not enough to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back to its original level</a:t>
                </a:r>
              </a:p>
              <a:p>
                <a:r>
                  <a:rPr lang="en-US" dirty="0"/>
                  <a:t>This is called the liquidity trap</a:t>
                </a:r>
              </a:p>
              <a:p>
                <a:r>
                  <a:rPr lang="en-US" dirty="0"/>
                  <a:t>Conventional monetary policy</a:t>
                </a:r>
                <a:br>
                  <a:rPr lang="en-US" dirty="0"/>
                </a:br>
                <a:r>
                  <a:rPr lang="en-US" dirty="0"/>
                  <a:t>has little ability to help the</a:t>
                </a:r>
                <a:br>
                  <a:rPr lang="en-US" dirty="0"/>
                </a:br>
                <a:r>
                  <a:rPr lang="en-US" dirty="0"/>
                  <a:t>economy at this 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26A9EF-96E3-1576-9F8D-6FF8AE5F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2" y="1825625"/>
            <a:ext cx="5842068" cy="47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6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C0A7-47C2-7016-36E8-A732E79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Trap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deal with a liquidity trap it is</a:t>
                </a:r>
                <a:br>
                  <a:rPr lang="en-US" dirty="0"/>
                </a:br>
                <a:r>
                  <a:rPr lang="en-US" dirty="0"/>
                  <a:t>better to use fiscal policy to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a liquidity trap, there is no</a:t>
                </a:r>
                <a:br>
                  <a:rPr lang="en-US" dirty="0"/>
                </a:br>
                <a:r>
                  <a:rPr lang="en-US" dirty="0"/>
                  <a:t>crowding out</a:t>
                </a:r>
              </a:p>
              <a:p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leads to a one-to-</a:t>
                </a:r>
                <a:br>
                  <a:rPr lang="en-US" dirty="0"/>
                </a:br>
                <a:r>
                  <a:rPr lang="en-US" dirty="0"/>
                  <a:t>one increase in higher output</a:t>
                </a:r>
              </a:p>
              <a:p>
                <a:r>
                  <a:rPr lang="en-US" dirty="0"/>
                  <a:t>This was a rational for the </a:t>
                </a:r>
                <a:br>
                  <a:rPr lang="en-US" dirty="0"/>
                </a:br>
                <a:r>
                  <a:rPr lang="en-US" dirty="0"/>
                  <a:t>ARRA of 2009 and the CARES Act</a:t>
                </a:r>
                <a:br>
                  <a:rPr lang="en-US" dirty="0"/>
                </a:br>
                <a:r>
                  <a:rPr lang="en-US" dirty="0"/>
                  <a:t>of 2020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26A9EF-96E3-1576-9F8D-6FF8AE5F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2" y="1825625"/>
            <a:ext cx="5842068" cy="47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3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565"/>
              </a:xfrm>
            </p:spPr>
            <p:txBody>
              <a:bodyPr/>
              <a:lstStyle/>
              <a:p>
                <a:r>
                  <a:rPr lang="en-US" dirty="0"/>
                  <a:t>If we have an exogenous change</a:t>
                </a:r>
                <a:br>
                  <a:rPr lang="en-US" dirty="0"/>
                </a:br>
                <a:r>
                  <a:rPr lang="en-US" dirty="0"/>
                  <a:t>in optimism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will have</a:t>
                </a:r>
                <a:br>
                  <a:rPr lang="en-US" dirty="0"/>
                </a:br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added government,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to our</a:t>
                </a:r>
                <a:br>
                  <a:rPr lang="en-US" dirty="0"/>
                </a:br>
                <a:r>
                  <a:rPr lang="en-US" dirty="0"/>
                  <a:t>IS equation, this can also shift</a:t>
                </a:r>
                <a:br>
                  <a:rPr lang="en-US" dirty="0"/>
                </a:br>
                <a:r>
                  <a:rPr lang="en-US" dirty="0"/>
                  <a:t>our IS equation and AD curve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increases, then our AD curve</a:t>
                </a:r>
                <a:br>
                  <a:rPr lang="en-US" dirty="0"/>
                </a:br>
                <a:r>
                  <a:rPr lang="en-US" dirty="0"/>
                  <a:t>shifts rightward</a:t>
                </a:r>
              </a:p>
              <a:p>
                <a:r>
                  <a:rPr lang="en-US" dirty="0"/>
                  <a:t>But,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increase, then our AD</a:t>
                </a:r>
                <a:br>
                  <a:rPr lang="en-US" dirty="0"/>
                </a:br>
                <a:r>
                  <a:rPr lang="en-US" dirty="0"/>
                  <a:t>curve shifts leftward due to </a:t>
                </a:r>
                <a:br>
                  <a:rPr lang="en-US" dirty="0"/>
                </a:br>
                <a:r>
                  <a:rPr lang="en-US" dirty="0"/>
                  <a:t>Ricardian Equivalence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56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150F33-646F-2D38-43CB-2EC19704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41" y="0"/>
            <a:ext cx="577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F3BA-BD61-BFDA-A752-53478271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FD5AE-E424-E7A4-774A-DB38FE3B2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296223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We’ll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government spending, into our model</a:t>
                </a:r>
              </a:p>
              <a:p>
                <a:r>
                  <a:rPr lang="en-US" dirty="0"/>
                  <a:t>We’ll assume two things</a:t>
                </a:r>
              </a:p>
              <a:p>
                <a:pPr lvl="1"/>
                <a:r>
                  <a:rPr lang="en-US" dirty="0"/>
                  <a:t>Government finances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through lump sum taxes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Ricardian equivalence holds </a:t>
                </a:r>
              </a:p>
              <a:p>
                <a:pPr lvl="1"/>
                <a:r>
                  <a:rPr lang="en-US" dirty="0"/>
                  <a:t>We’ll assume that household gain no utility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so it does not show up in our Euler Equation</a:t>
                </a:r>
              </a:p>
              <a:p>
                <a:r>
                  <a:rPr lang="en-US" dirty="0"/>
                  <a:t>New Period 1 Goods Market Clearing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New Euler’s Equation for our IS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624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5109</Words>
  <Application>Microsoft Macintosh PowerPoint</Application>
  <PresentationFormat>Widescreen</PresentationFormat>
  <Paragraphs>501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Econ 642: Week 10</vt:lpstr>
      <vt:lpstr>Announcements</vt:lpstr>
      <vt:lpstr>Overview</vt:lpstr>
      <vt:lpstr>Aggregate Demand</vt:lpstr>
      <vt:lpstr>Aggregate Demand</vt:lpstr>
      <vt:lpstr>Aggregate Demand</vt:lpstr>
      <vt:lpstr>Aggregate Demand</vt:lpstr>
      <vt:lpstr>Fiscal Policy</vt:lpstr>
      <vt:lpstr>Fiscal Policy</vt:lpstr>
      <vt:lpstr>Fiscal Policy</vt:lpstr>
      <vt:lpstr>Fiscal Policy</vt:lpstr>
      <vt:lpstr>The Government Money Multiplier</vt:lpstr>
      <vt:lpstr>The Government Money Multiplier</vt:lpstr>
      <vt:lpstr>The Government Money Multiplier</vt:lpstr>
      <vt:lpstr>Crowding out</vt:lpstr>
      <vt:lpstr>Crowding out</vt:lpstr>
      <vt:lpstr>Fiscal Policy</vt:lpstr>
      <vt:lpstr>Fiscal Policy</vt:lpstr>
      <vt:lpstr>Monetary Policy</vt:lpstr>
      <vt:lpstr>Monetary Policy</vt:lpstr>
      <vt:lpstr>Monetary Policy</vt:lpstr>
      <vt:lpstr>Monetary Policy</vt:lpstr>
      <vt:lpstr>Monetary Policy</vt:lpstr>
      <vt:lpstr>Expectations and Augmented Phillips Curve</vt:lpstr>
      <vt:lpstr>Expectations and Augmented Phillips Curve</vt:lpstr>
      <vt:lpstr>Expectations</vt:lpstr>
      <vt:lpstr>Expectations and Augmented Phillips Curve</vt:lpstr>
      <vt:lpstr>Expectations and Augmented Phillips Curve</vt:lpstr>
      <vt:lpstr>Expectations and Augmented Phillips Curve</vt:lpstr>
      <vt:lpstr>Expectations and Augmented Phillips Curve</vt:lpstr>
      <vt:lpstr>Expectations and Augmented Phillips Curve</vt:lpstr>
      <vt:lpstr>Expectations and Augmented Phillips Curve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Types of Monetary Regimes</vt:lpstr>
      <vt:lpstr>Types of Monetary Policy Regimes</vt:lpstr>
      <vt:lpstr>Money Growth Rule</vt:lpstr>
      <vt:lpstr>Gold Standard and Fixed Exchange Rate Rules</vt:lpstr>
      <vt:lpstr>Gold Standard and Fixed Exchange Rate Rules</vt:lpstr>
      <vt:lpstr>Inflation Targeting Rule</vt:lpstr>
      <vt:lpstr>Inflation Targeting Rule</vt:lpstr>
      <vt:lpstr>Inflation Targeting Rule</vt:lpstr>
      <vt:lpstr>Taylor Rule</vt:lpstr>
      <vt:lpstr>Taylor Rule</vt:lpstr>
      <vt:lpstr>Taylor Rule</vt:lpstr>
      <vt:lpstr>Limits on Monetary Policy and The Liquidity Trap</vt:lpstr>
      <vt:lpstr>Zero Lower Bound on Nominal Interest Rates</vt:lpstr>
      <vt:lpstr>Liquidity Trap</vt:lpstr>
      <vt:lpstr>Liquidity Trap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10</dc:title>
  <dc:creator>Samuel Rowe</dc:creator>
  <cp:lastModifiedBy>Samuel Rowe</cp:lastModifiedBy>
  <cp:revision>22</cp:revision>
  <dcterms:created xsi:type="dcterms:W3CDTF">2024-01-27T15:00:04Z</dcterms:created>
  <dcterms:modified xsi:type="dcterms:W3CDTF">2024-01-31T21:33:35Z</dcterms:modified>
</cp:coreProperties>
</file>